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95" r:id="rId3"/>
    <p:sldId id="299" r:id="rId4"/>
    <p:sldId id="302" r:id="rId5"/>
    <p:sldId id="303" r:id="rId6"/>
    <p:sldId id="262" r:id="rId7"/>
    <p:sldId id="296" r:id="rId8"/>
    <p:sldId id="304" r:id="rId9"/>
    <p:sldId id="305" r:id="rId10"/>
    <p:sldId id="306" r:id="rId11"/>
    <p:sldId id="307" r:id="rId12"/>
    <p:sldId id="308" r:id="rId13"/>
    <p:sldId id="301" r:id="rId14"/>
    <p:sldId id="294" r:id="rId15"/>
    <p:sldId id="309" r:id="rId16"/>
    <p:sldId id="300" r:id="rId17"/>
    <p:sldId id="258" r:id="rId1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82"/>
    <a:srgbClr val="21386F"/>
    <a:srgbClr val="1C2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8"/>
    <p:restoredTop sz="79228"/>
  </p:normalViewPr>
  <p:slideViewPr>
    <p:cSldViewPr snapToGrid="0" snapToObjects="1">
      <p:cViewPr>
        <p:scale>
          <a:sx n="104" d="100"/>
          <a:sy n="104" d="100"/>
        </p:scale>
        <p:origin x="1728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-93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4/13/20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712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3A33E-C325-493D-853D-0C52CC5BC609}" type="datetimeFigureOut">
              <a:rPr lang="ru-RU" smtClean="0"/>
              <a:t>13.04.2020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AEE50-5194-4E2F-9E63-C1259C2ACA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158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Добрый день!</a:t>
            </a:r>
            <a:r>
              <a:rPr lang="ru-RU" baseline="0" dirty="0" smtClean="0"/>
              <a:t> </a:t>
            </a:r>
            <a:br>
              <a:rPr lang="ru-RU" baseline="0" dirty="0" smtClean="0"/>
            </a:br>
            <a:r>
              <a:rPr lang="ru-RU" baseline="0" dirty="0" smtClean="0"/>
              <a:t>Меня зовут Сергей Ройтман, я студент 3 курса, группы БПИ173</a:t>
            </a:r>
            <a:br>
              <a:rPr lang="ru-RU" baseline="0" dirty="0" smtClean="0"/>
            </a:br>
            <a:r>
              <a:rPr lang="ru-RU" baseline="0" dirty="0" smtClean="0"/>
              <a:t>Мой научный руководитель: Александр </a:t>
            </a:r>
            <a:r>
              <a:rPr lang="ru-RU" baseline="0" dirty="0" err="1" smtClean="0"/>
              <a:t>Давилович</a:t>
            </a:r>
            <a:r>
              <a:rPr lang="ru-RU" baseline="0" dirty="0" smtClean="0"/>
              <a:t> Брейман</a:t>
            </a:r>
          </a:p>
          <a:p>
            <a:r>
              <a:rPr lang="ru-RU" baseline="0" dirty="0" smtClean="0"/>
              <a:t>Тема моей курсовой работы: </a:t>
            </a:r>
            <a:r>
              <a:rPr lang="ru-RU" sz="1200" b="0" dirty="0" smtClean="0">
                <a:solidFill>
                  <a:schemeClr val="tx2"/>
                </a:solidFill>
                <a:cs typeface="+mj-lt"/>
              </a:rPr>
              <a:t>Андроид приложение IndieWindy</a:t>
            </a:r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491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Приложение </a:t>
            </a:r>
            <a:r>
              <a:rPr lang="en-US" dirty="0" smtClean="0"/>
              <a:t>IndieWindy</a:t>
            </a:r>
            <a:r>
              <a:rPr lang="ru-RU" baseline="0" dirty="0" smtClean="0"/>
              <a:t> принадлежит к виду музыкальных </a:t>
            </a:r>
            <a:r>
              <a:rPr lang="ru-RU" baseline="0" dirty="0" err="1" smtClean="0"/>
              <a:t>стриминговых</a:t>
            </a:r>
            <a:r>
              <a:rPr lang="ru-RU" baseline="0" dirty="0" smtClean="0"/>
              <a:t> сервисов таких как:</a:t>
            </a:r>
            <a:r>
              <a:rPr lang="en-US" baseline="0" dirty="0" smtClean="0"/>
              <a:t> Google </a:t>
            </a:r>
            <a:r>
              <a:rPr lang="ru-RU" baseline="0" dirty="0" smtClean="0"/>
              <a:t>музыка, </a:t>
            </a:r>
            <a:r>
              <a:rPr lang="en-US" baseline="0" dirty="0" smtClean="0"/>
              <a:t>Boom, </a:t>
            </a:r>
            <a:r>
              <a:rPr lang="ru-RU" baseline="0" dirty="0" smtClean="0"/>
              <a:t>Яндекс музыка, </a:t>
            </a:r>
            <a:r>
              <a:rPr lang="en-US" baseline="0" dirty="0" smtClean="0"/>
              <a:t>Spotify, Apple </a:t>
            </a:r>
            <a:r>
              <a:rPr lang="ru-RU" baseline="0" dirty="0" smtClean="0"/>
              <a:t>музыка</a:t>
            </a:r>
            <a:r>
              <a:rPr lang="en-US" baseline="0" dirty="0" smtClean="0"/>
              <a:t> </a:t>
            </a:r>
            <a:endParaRPr lang="ru-RU" baseline="0" dirty="0" smtClean="0"/>
          </a:p>
          <a:p>
            <a:r>
              <a:rPr lang="ru-RU" baseline="0" dirty="0" smtClean="0"/>
              <a:t>Как они обычно работают?</a:t>
            </a:r>
          </a:p>
          <a:p>
            <a:r>
              <a:rPr lang="ru-RU" dirty="0" smtClean="0"/>
              <a:t>Обычно</a:t>
            </a:r>
            <a:r>
              <a:rPr lang="ru-RU" baseline="0" dirty="0" smtClean="0"/>
              <a:t> технология монетизации в музыкальных сервисов </a:t>
            </a:r>
            <a:r>
              <a:rPr lang="mr-IN" baseline="0" dirty="0" smtClean="0"/>
              <a:t>–</a:t>
            </a:r>
            <a:r>
              <a:rPr lang="ru-RU" baseline="0" dirty="0" smtClean="0"/>
              <a:t> это платная подписка. Каждый пользователь приложения раз в какой-то фиксированный период(например, раз в месяц) платит за возможность прослушивать музыку известных исполнителей, затем из этих денег музыкальный сервис платит музыкантам(а чаще студиям, у которых есть права на распространение) их гонорары.</a:t>
            </a:r>
            <a:br>
              <a:rPr lang="ru-RU" baseline="0" dirty="0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541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Чем </a:t>
            </a:r>
            <a:r>
              <a:rPr lang="en-US" dirty="0" smtClean="0"/>
              <a:t>IndieWindy </a:t>
            </a:r>
            <a:r>
              <a:rPr lang="ru-RU" dirty="0" smtClean="0"/>
              <a:t>от них отличается?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200" dirty="0" smtClean="0">
                <a:solidFill>
                  <a:srgbClr val="003F82"/>
                </a:solidFill>
                <a:cs typeface="Arial" panose="020B0604020202020204" pitchFamily="34" charset="0"/>
              </a:rPr>
              <a:t>Сервис ориентированный на инди-музыкантов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200" dirty="0" smtClean="0">
                <a:solidFill>
                  <a:srgbClr val="003F82"/>
                </a:solidFill>
                <a:cs typeface="Arial" panose="020B0604020202020204" pitchFamily="34" charset="0"/>
              </a:rPr>
              <a:t>Музыканты выкладывают аудиозаписи в свободный доступ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200" dirty="0" smtClean="0">
                <a:solidFill>
                  <a:srgbClr val="003F82"/>
                </a:solidFill>
                <a:cs typeface="Arial" panose="020B0604020202020204" pitchFamily="34" charset="0"/>
              </a:rPr>
              <a:t>Пользователи слушают выложенные аудиозаписи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200" dirty="0" smtClean="0">
                <a:solidFill>
                  <a:srgbClr val="003F82"/>
                </a:solidFill>
                <a:cs typeface="Arial" panose="020B0604020202020204" pitchFamily="34" charset="0"/>
              </a:rPr>
              <a:t>Пользователи могут финансово поддержать понравившегося им исполнителя</a:t>
            </a:r>
            <a:endParaRPr lang="ru-RU" sz="1200" dirty="0" smtClean="0"/>
          </a:p>
          <a:p>
            <a:endParaRPr lang="ru-RU" dirty="0" smtClean="0"/>
          </a:p>
          <a:p>
            <a:r>
              <a:rPr lang="ru-RU" dirty="0" smtClean="0"/>
              <a:t>По-другому</a:t>
            </a:r>
            <a:r>
              <a:rPr lang="ru-RU" baseline="0" dirty="0" smtClean="0"/>
              <a:t> можно назвать это музыкальным </a:t>
            </a:r>
            <a:r>
              <a:rPr lang="ru-RU" baseline="0" dirty="0" err="1" smtClean="0"/>
              <a:t>краудфандингом</a:t>
            </a:r>
            <a:r>
              <a:rPr lang="ru-RU" baseline="0" dirty="0" smtClean="0"/>
              <a:t>.</a:t>
            </a:r>
            <a:br>
              <a:rPr lang="ru-RU" baseline="0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TODO</a:t>
            </a:r>
            <a:r>
              <a:rPr lang="ru-RU" baseline="0" dirty="0" smtClean="0"/>
              <a:t> перенести то что ниже</a:t>
            </a:r>
          </a:p>
          <a:p>
            <a:r>
              <a:rPr lang="ru-RU" baseline="0" dirty="0" smtClean="0"/>
              <a:t>Изначально финансовая поддержка задумывалась как реальный денежный перевод с карты пользователя на карту музыканта, но как оказалось российские юридические особенности использования данных систем не позволяют совершать переводы такого рода, если вы не обладаете статусом Юр. лица, ИП, </a:t>
            </a:r>
            <a:r>
              <a:rPr lang="ru-RU" baseline="0" dirty="0" err="1" smtClean="0"/>
              <a:t>Самозанятого</a:t>
            </a:r>
            <a:r>
              <a:rPr lang="ru-RU" baseline="0" dirty="0" smtClean="0"/>
              <a:t> и т.п., так что пришлось от этого пока что отказаться. Сейчас пользователь просто переводит исполнителю внутреннюю валюту, стоимость которой никак не привязана к реальной. В дальнейшем я мог бы зарегистрировать ИП и принимать переводы и затем перечислять деньги исполнителям.</a:t>
            </a:r>
          </a:p>
          <a:p>
            <a:endParaRPr lang="ru-RU" baseline="0" dirty="0" smtClean="0"/>
          </a:p>
          <a:p>
            <a:endParaRPr lang="ru-RU" baseline="0" dirty="0" smtClean="0"/>
          </a:p>
          <a:p>
            <a:endParaRPr lang="ru-RU" baseline="0" dirty="0" smtClean="0"/>
          </a:p>
          <a:p>
            <a:endParaRPr lang="ru-RU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6788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4675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Работ</a:t>
            </a:r>
            <a:r>
              <a:rPr lang="ru-RU" baseline="0" dirty="0" smtClean="0"/>
              <a:t>а актуальна, т.к. спрос сейчас на музыкальные </a:t>
            </a:r>
            <a:r>
              <a:rPr lang="ru-RU" baseline="0" dirty="0" err="1" smtClean="0"/>
              <a:t>стриминговые</a:t>
            </a:r>
            <a:r>
              <a:rPr lang="ru-RU" baseline="0" dirty="0" smtClean="0"/>
              <a:t> сервисы стремительно растет сейчас во всем мире, а особенно растет в России.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Россия лидирует в мире по числу пользователей музыкальных потоковых сервисов. Аналитики ожидают в ближайшие 3 года роста рынка почти в 4 раза, до 18,6 млрд. рублей, со среднегодовым темпом роста на уровне 58%.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Есть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основания полагать, что бесплатный музыкальный сервис будет расти не хуже, чем платный, учитывая динамику уровня доходов населения)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50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Сервер</a:t>
            </a:r>
            <a:r>
              <a:rPr lang="ru-RU" baseline="0" dirty="0" smtClean="0"/>
              <a:t> реализован с помощью технологии </a:t>
            </a:r>
            <a:r>
              <a:rPr lang="en-US" baseline="0" dirty="0" smtClean="0"/>
              <a:t>ASP .NET Core 3.0, </a:t>
            </a:r>
            <a:r>
              <a:rPr lang="ru-RU" baseline="0" dirty="0" smtClean="0"/>
              <a:t>на языке программирования </a:t>
            </a:r>
            <a:r>
              <a:rPr lang="en-US" baseline="0" dirty="0" smtClean="0"/>
              <a:t>C# 8.0</a:t>
            </a:r>
            <a:r>
              <a:rPr lang="ru-RU" baseline="0" dirty="0" smtClean="0"/>
              <a:t/>
            </a:r>
            <a:br>
              <a:rPr lang="ru-RU" baseline="0" dirty="0" smtClean="0"/>
            </a:br>
            <a:r>
              <a:rPr lang="ru-RU" baseline="0" dirty="0" smtClean="0"/>
              <a:t>Сервер предоставляет </a:t>
            </a:r>
            <a:r>
              <a:rPr lang="en-US" baseline="0" dirty="0" smtClean="0"/>
              <a:t>RESTful API</a:t>
            </a:r>
            <a:r>
              <a:rPr lang="ru-RU" baseline="0" dirty="0" smtClean="0"/>
              <a:t>, к которому </a:t>
            </a:r>
            <a:r>
              <a:rPr lang="ru-RU" baseline="0" dirty="0" err="1" smtClean="0"/>
              <a:t>стучиться</a:t>
            </a:r>
            <a:r>
              <a:rPr lang="ru-RU" baseline="0" dirty="0" smtClean="0"/>
              <a:t> клиент с мобильного устройства</a:t>
            </a:r>
            <a:br>
              <a:rPr lang="ru-RU" baseline="0" dirty="0" smtClean="0"/>
            </a:br>
            <a:r>
              <a:rPr lang="ru-RU" baseline="0" dirty="0" smtClean="0"/>
              <a:t>Взаимодействие с БД реализовано через две</a:t>
            </a:r>
            <a:r>
              <a:rPr lang="en-US" baseline="0" dirty="0" smtClean="0"/>
              <a:t> ORM</a:t>
            </a:r>
            <a:r>
              <a:rPr lang="ru-RU" baseline="0" dirty="0" smtClean="0"/>
              <a:t>-библиотеки: </a:t>
            </a:r>
            <a:r>
              <a:rPr lang="en-US" baseline="0" dirty="0" smtClean="0"/>
              <a:t>Entity Framework Core </a:t>
            </a:r>
            <a:r>
              <a:rPr lang="ru-RU" baseline="0" dirty="0" smtClean="0"/>
              <a:t>и </a:t>
            </a:r>
            <a:r>
              <a:rPr lang="en-US" baseline="0" dirty="0" smtClean="0"/>
              <a:t>Dapper ORM.</a:t>
            </a:r>
            <a:r>
              <a:rPr lang="ru-RU" baseline="0" dirty="0" smtClean="0"/>
              <a:t> Через </a:t>
            </a:r>
            <a:r>
              <a:rPr lang="en-US" baseline="0" dirty="0" smtClean="0"/>
              <a:t>EF</a:t>
            </a:r>
            <a:r>
              <a:rPr lang="ru-RU" baseline="0" dirty="0" smtClean="0"/>
              <a:t> я создавал БД использую </a:t>
            </a:r>
            <a:r>
              <a:rPr lang="en-US" baseline="0" dirty="0" smtClean="0"/>
              <a:t>Model-first </a:t>
            </a:r>
            <a:r>
              <a:rPr lang="ru-RU" baseline="0" dirty="0" smtClean="0"/>
              <a:t>подход, а </a:t>
            </a:r>
            <a:r>
              <a:rPr lang="en-US" baseline="0" dirty="0" smtClean="0"/>
              <a:t>micro-ORM Dapper </a:t>
            </a:r>
            <a:r>
              <a:rPr lang="ru-RU" baseline="0" dirty="0" smtClean="0"/>
              <a:t>я использовал для написания </a:t>
            </a:r>
            <a:r>
              <a:rPr lang="en-US" baseline="0" dirty="0" smtClean="0"/>
              <a:t>SQL </a:t>
            </a:r>
            <a:r>
              <a:rPr lang="ru-RU" baseline="0" dirty="0" smtClean="0"/>
              <a:t>запросов к БД.</a:t>
            </a:r>
            <a:endParaRPr lang="en-US" baseline="0" dirty="0" smtClean="0"/>
          </a:p>
          <a:p>
            <a:endParaRPr lang="ru-RU" dirty="0" smtClean="0"/>
          </a:p>
          <a:p>
            <a:r>
              <a:rPr lang="ru-RU" dirty="0" smtClean="0"/>
              <a:t>В</a:t>
            </a:r>
            <a:r>
              <a:rPr lang="ru-RU" baseline="0" dirty="0" smtClean="0"/>
              <a:t> качестве БД была выбрана </a:t>
            </a:r>
            <a:r>
              <a:rPr lang="en-US" baseline="0" dirty="0" smtClean="0"/>
              <a:t>PostgreSQL, </a:t>
            </a:r>
            <a:r>
              <a:rPr lang="ru-RU" baseline="0" dirty="0" smtClean="0"/>
              <a:t>благодаря особенностям кросс-</a:t>
            </a:r>
            <a:r>
              <a:rPr lang="ru-RU" baseline="0" dirty="0" err="1" smtClean="0"/>
              <a:t>платформености</a:t>
            </a:r>
            <a:endParaRPr lang="ru-RU" baseline="0" dirty="0" smtClean="0"/>
          </a:p>
          <a:p>
            <a:r>
              <a:rPr lang="ru-RU" baseline="0" dirty="0" smtClean="0"/>
              <a:t>Притом аудиозаписи и картинки сохранены в БД в виде ссылок на </a:t>
            </a:r>
            <a:r>
              <a:rPr lang="en-US" baseline="0" dirty="0" smtClean="0"/>
              <a:t>AWS Cloud</a:t>
            </a:r>
            <a:endParaRPr lang="ru-RU" baseline="0" dirty="0" smtClean="0"/>
          </a:p>
          <a:p>
            <a:endParaRPr lang="ru-RU" baseline="0" dirty="0" smtClean="0"/>
          </a:p>
          <a:p>
            <a:r>
              <a:rPr lang="ru-RU" dirty="0" smtClean="0"/>
              <a:t>Мобильное</a:t>
            </a:r>
            <a:r>
              <a:rPr lang="ru-RU" baseline="0" dirty="0" smtClean="0"/>
              <a:t> приложение было реализовано с помощью</a:t>
            </a:r>
            <a:r>
              <a:rPr lang="en-US" baseline="0" dirty="0" smtClean="0"/>
              <a:t> IDE Android Studio </a:t>
            </a:r>
            <a:r>
              <a:rPr lang="ru-RU" baseline="0" dirty="0" smtClean="0"/>
              <a:t>на языке </a:t>
            </a:r>
            <a:r>
              <a:rPr lang="en-US" baseline="0" dirty="0" smtClean="0"/>
              <a:t>Java 8. </a:t>
            </a:r>
            <a:br>
              <a:rPr lang="en-US" baseline="0" dirty="0" smtClean="0"/>
            </a:br>
            <a:r>
              <a:rPr lang="ru-RU" baseline="0" dirty="0" smtClean="0"/>
              <a:t>В качестве библиотеки для создания </a:t>
            </a:r>
            <a:r>
              <a:rPr lang="en-US" baseline="0" dirty="0" smtClean="0"/>
              <a:t>HTTPS </a:t>
            </a:r>
            <a:r>
              <a:rPr lang="ru-RU" baseline="0" dirty="0" smtClean="0"/>
              <a:t>запросов к серверу была выбрана разрабатываемая </a:t>
            </a:r>
            <a:r>
              <a:rPr lang="en-US" baseline="0" dirty="0" smtClean="0"/>
              <a:t>Google </a:t>
            </a:r>
            <a:r>
              <a:rPr lang="ru-RU" baseline="0" dirty="0" smtClean="0"/>
              <a:t>библиотека </a:t>
            </a:r>
            <a:r>
              <a:rPr lang="en-US" baseline="0" dirty="0" smtClean="0"/>
              <a:t>Volley</a:t>
            </a:r>
          </a:p>
          <a:p>
            <a:r>
              <a:rPr lang="ru-RU" dirty="0" smtClean="0"/>
              <a:t>Для создание музыкального</a:t>
            </a:r>
            <a:r>
              <a:rPr lang="ru-RU" baseline="0" dirty="0" smtClean="0"/>
              <a:t> плеера была выбрана библиотека </a:t>
            </a:r>
            <a:r>
              <a:rPr lang="en-US" baseline="0" dirty="0" err="1" smtClean="0"/>
              <a:t>ExoPlayer</a:t>
            </a:r>
            <a:r>
              <a:rPr lang="en-US" baseline="0" dirty="0" smtClean="0"/>
              <a:t>, </a:t>
            </a:r>
            <a:r>
              <a:rPr lang="ru-RU" baseline="0" dirty="0" smtClean="0"/>
              <a:t>также разработанная </a:t>
            </a:r>
            <a:r>
              <a:rPr lang="en-US" baseline="0" dirty="0" smtClean="0"/>
              <a:t>Google</a:t>
            </a:r>
          </a:p>
          <a:p>
            <a:r>
              <a:rPr lang="ru-RU" dirty="0" smtClean="0"/>
              <a:t>Для загрузки картинок из</a:t>
            </a:r>
            <a:r>
              <a:rPr lang="ru-RU" baseline="0" dirty="0" smtClean="0"/>
              <a:t> облака была использована библиотека </a:t>
            </a:r>
            <a:r>
              <a:rPr lang="en-US" baseline="0" dirty="0" smtClean="0"/>
              <a:t>Glide </a:t>
            </a:r>
            <a:r>
              <a:rPr lang="ru-RU" baseline="0" dirty="0" smtClean="0"/>
              <a:t>разрабатываемая и поддерживаемая </a:t>
            </a:r>
            <a:r>
              <a:rPr lang="en-US" baseline="0" dirty="0" smtClean="0"/>
              <a:t>Facebook</a:t>
            </a:r>
            <a:endParaRPr lang="ru-RU" baseline="0" dirty="0" smtClean="0"/>
          </a:p>
          <a:p>
            <a:endParaRPr lang="ru-RU" baseline="0" dirty="0" smtClean="0"/>
          </a:p>
          <a:p>
            <a:r>
              <a:rPr lang="ru-RU" baseline="0" dirty="0" smtClean="0"/>
              <a:t>В качестве системы управления версиями я использовал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, </a:t>
            </a:r>
            <a:r>
              <a:rPr lang="ru-RU" baseline="0" dirty="0" smtClean="0"/>
              <a:t>там же я вел </a:t>
            </a:r>
            <a:r>
              <a:rPr lang="en-US" baseline="0" dirty="0" smtClean="0"/>
              <a:t>Issue Tracker </a:t>
            </a:r>
            <a:r>
              <a:rPr lang="ru-RU" baseline="0" dirty="0" smtClean="0"/>
              <a:t>проекта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ru-RU" dirty="0" smtClean="0"/>
              <a:t>После</a:t>
            </a:r>
            <a:r>
              <a:rPr lang="ru-RU" baseline="0" dirty="0" smtClean="0"/>
              <a:t> я решил попробовать развернуть сервер и БД приложение на веб-сервере предоставляемом </a:t>
            </a:r>
            <a:r>
              <a:rPr lang="en-US" baseline="0" dirty="0" smtClean="0"/>
              <a:t>Azure</a:t>
            </a:r>
            <a:r>
              <a:rPr lang="ru-RU" baseline="0" dirty="0" smtClean="0"/>
              <a:t> по студенческой подписке. </a:t>
            </a:r>
            <a:br>
              <a:rPr lang="ru-RU" baseline="0" dirty="0" smtClean="0"/>
            </a:br>
            <a:r>
              <a:rPr lang="ru-RU" baseline="0" dirty="0" smtClean="0"/>
              <a:t>Развернул. Настроил </a:t>
            </a:r>
            <a:r>
              <a:rPr lang="en-US" baseline="0" dirty="0" err="1" smtClean="0"/>
              <a:t>Continious</a:t>
            </a:r>
            <a:r>
              <a:rPr lang="en-US" baseline="0" dirty="0" smtClean="0"/>
              <a:t> Delivery </a:t>
            </a:r>
            <a:r>
              <a:rPr lang="ru-RU" baseline="0" dirty="0" smtClean="0"/>
              <a:t>с помощью интеграции с </a:t>
            </a:r>
            <a:r>
              <a:rPr lang="en-US" baseline="0" dirty="0" smtClean="0"/>
              <a:t>GitHub: </a:t>
            </a:r>
            <a:r>
              <a:rPr lang="ru-RU" baseline="0" dirty="0" smtClean="0"/>
              <a:t>когда </a:t>
            </a:r>
            <a:r>
              <a:rPr lang="ru-RU" baseline="0" dirty="0" err="1" smtClean="0"/>
              <a:t>комичу</a:t>
            </a:r>
            <a:r>
              <a:rPr lang="ru-RU" baseline="0" dirty="0" smtClean="0"/>
              <a:t> проект в ветку </a:t>
            </a:r>
            <a:r>
              <a:rPr lang="en-US" baseline="0" dirty="0" smtClean="0"/>
              <a:t>azure, </a:t>
            </a:r>
            <a:r>
              <a:rPr lang="ru-RU" baseline="0" dirty="0" smtClean="0"/>
              <a:t>сервер автоматически </a:t>
            </a:r>
            <a:r>
              <a:rPr lang="ru-RU" baseline="0" dirty="0" err="1" smtClean="0"/>
              <a:t>пересобирает</a:t>
            </a:r>
            <a:r>
              <a:rPr lang="ru-RU" baseline="0" dirty="0" smtClean="0"/>
              <a:t> решение и перезапускает его </a:t>
            </a:r>
            <a:r>
              <a:rPr lang="ru-RU" baseline="0" smtClean="0"/>
              <a:t>на сервере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1927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9D9B1-B6B0-4324-91A6-EA2D4E340434}" type="datetime1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57FFD-70CD-4C5C-8117-5884EA760DE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7CB3C1-8DEB-4F78-85B6-939055E39EDB}" type="datetime1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BE88E-3ED5-4852-8D89-B50379241A2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DD563-E40F-4587-96CC-6FC37E1B9AD4}" type="datetime1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4C045-341C-4E2D-AF88-1D9C5038858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3F1F2-488E-48F5-B284-CB2ADAE765FC}" type="datetime1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5F501-F5CC-4E12-934E-78BB5E4DA20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32485-165D-4AD8-8DD3-ABDE4DD29132}" type="datetime1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318A3-27E7-4D27-924C-4173717FF29D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C1CB64-5CF5-4F51-85BC-788A4A7F3B6F}" type="datetime1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99C-A097-4533-BEFF-B1452833F26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9C625-3F9E-4DFB-A5E1-1CBDC5003C45}" type="datetime1">
              <a:rPr lang="en-US" smtClean="0"/>
              <a:t>4/13/20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8C458-4B9D-4501-AB19-9D129E2810A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AF6697-FEC6-4C36-B0D2-2C440F34F0B7}" type="datetime1">
              <a:rPr lang="en-US" smtClean="0"/>
              <a:t>4/13/20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1CD07-29D6-4A4D-ADEA-1E0E2DFE29D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E8EB36-176D-458F-A1D1-51CF3378A8BB}" type="datetime1">
              <a:rPr lang="en-US" smtClean="0"/>
              <a:t>4/13/20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36B3D-EFD3-47A2-82AF-07B5235D984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50F3EA-07D7-4291-97BD-1D78061A2850}" type="datetime1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45757-2996-489D-9DE7-5C2053F788D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6912E4-C26E-43EE-9313-25FCA704325B}" type="datetime1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0040B-1B69-4DF3-82DE-71CA80F2D89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1pPr>
          </a:lstStyle>
          <a:p>
            <a:pPr>
              <a:defRPr/>
            </a:pPr>
            <a:fld id="{88E82FEC-4005-4EF6-B205-585ADA59CD5B}" type="datetime1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1pPr>
          </a:lstStyle>
          <a:p>
            <a:pPr>
              <a:defRPr/>
            </a:pPr>
            <a:fld id="{B1F37826-9FC6-4A47-B435-94C6280B7F57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tiff"/><Relationship Id="rId12" Type="http://schemas.openxmlformats.org/officeDocument/2006/relationships/image" Target="../media/image15.tiff"/><Relationship Id="rId13" Type="http://schemas.openxmlformats.org/officeDocument/2006/relationships/image" Target="../media/image16.tiff"/><Relationship Id="rId14" Type="http://schemas.openxmlformats.org/officeDocument/2006/relationships/image" Target="../media/image17.tiff"/><Relationship Id="rId15" Type="http://schemas.openxmlformats.org/officeDocument/2006/relationships/image" Target="../media/image18.tiff"/><Relationship Id="rId16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png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0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png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206625"/>
          </a:xfrm>
        </p:spPr>
        <p:txBody>
          <a:bodyPr/>
          <a:lstStyle/>
          <a:p>
            <a:pPr eaLnBrk="1" hangingPunct="1"/>
            <a:r>
              <a:rPr lang="ru-RU" sz="2800" dirty="0">
                <a:solidFill>
                  <a:schemeClr val="tx2"/>
                </a:solidFill>
                <a:cs typeface="+mj-lt"/>
              </a:rPr>
              <a:t>Факультет компьютерных наук</a:t>
            </a:r>
            <a:br>
              <a:rPr lang="ru-RU" sz="2800" dirty="0">
                <a:solidFill>
                  <a:schemeClr val="tx2"/>
                </a:solidFill>
                <a:cs typeface="+mj-lt"/>
              </a:rPr>
            </a:br>
            <a:r>
              <a:rPr lang="ru-RU" sz="2800" dirty="0">
                <a:solidFill>
                  <a:schemeClr val="tx2"/>
                </a:solidFill>
                <a:cs typeface="+mj-lt"/>
              </a:rPr>
              <a:t>Департамент программной </a:t>
            </a:r>
            <a:r>
              <a:rPr lang="ru-RU" sz="2800" dirty="0" smtClean="0">
                <a:solidFill>
                  <a:schemeClr val="tx2"/>
                </a:solidFill>
                <a:cs typeface="+mj-lt"/>
              </a:rPr>
              <a:t>инженерии</a:t>
            </a:r>
            <a:r>
              <a:rPr lang="ru-RU" sz="2800" dirty="0" smtClean="0">
                <a:solidFill>
                  <a:schemeClr val="tx2"/>
                </a:solidFill>
                <a:ea typeface="MS PGothic" panose="020B0600070205080204" charset="-128"/>
                <a:cs typeface="+mj-lt"/>
              </a:rPr>
              <a:t/>
            </a:r>
            <a:br>
              <a:rPr lang="ru-RU" sz="2800" dirty="0" smtClean="0">
                <a:solidFill>
                  <a:schemeClr val="tx2"/>
                </a:solidFill>
                <a:ea typeface="MS PGothic" panose="020B0600070205080204" charset="-128"/>
                <a:cs typeface="+mj-lt"/>
              </a:rPr>
            </a:br>
            <a:r>
              <a:rPr lang="ru-RU" sz="2800" dirty="0" smtClean="0">
                <a:solidFill>
                  <a:schemeClr val="tx2"/>
                </a:solidFill>
                <a:ea typeface="MS PGothic" panose="020B0600070205080204" charset="-128"/>
                <a:cs typeface="+mj-lt"/>
              </a:rPr>
              <a:t>Курсовая работа</a:t>
            </a:r>
            <a:r>
              <a:rPr lang="ru-RU" sz="2800" dirty="0">
                <a:solidFill>
                  <a:srgbClr val="000066"/>
                </a:solidFill>
                <a:ea typeface="MS PGothic" panose="020B0600070205080204" charset="-128"/>
                <a:cs typeface="+mj-lt"/>
              </a:rPr>
              <a:t/>
            </a:r>
            <a:br>
              <a:rPr lang="ru-RU" sz="2800" dirty="0">
                <a:solidFill>
                  <a:srgbClr val="000066"/>
                </a:solidFill>
                <a:ea typeface="MS PGothic" panose="020B0600070205080204" charset="-128"/>
                <a:cs typeface="+mj-lt"/>
              </a:rPr>
            </a:br>
            <a:r>
              <a:rPr lang="ru-RU" sz="2800" b="1" dirty="0">
                <a:solidFill>
                  <a:schemeClr val="tx2"/>
                </a:solidFill>
                <a:cs typeface="+mj-lt"/>
              </a:rPr>
              <a:t>Андроид приложение IndieWindy</a:t>
            </a:r>
            <a:endParaRPr lang="en-US" sz="2900" b="1" dirty="0">
              <a:solidFill>
                <a:schemeClr val="tx2"/>
              </a:solidFill>
              <a:cs typeface="+mj-lt"/>
            </a:endParaRPr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>
          <a:xfrm>
            <a:off x="2380129" y="4337049"/>
            <a:ext cx="6400800" cy="1924051"/>
          </a:xfrm>
        </p:spPr>
        <p:txBody>
          <a:bodyPr/>
          <a:lstStyle/>
          <a:p>
            <a:pPr algn="r" eaLnBrk="1" hangingPunct="1"/>
            <a:r>
              <a:rPr lang="ru-RU" sz="1800" dirty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Выполнил </a:t>
            </a:r>
            <a:r>
              <a:rPr lang="ru-RU" sz="1800" u="sng" dirty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студент группы </a:t>
            </a:r>
            <a:r>
              <a:rPr lang="ru-RU" sz="1800" u="sng" dirty="0" smtClean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БПИ173</a:t>
            </a:r>
            <a:r>
              <a:rPr lang="en-US" sz="1800" u="sng" dirty="0" smtClean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 </a:t>
            </a:r>
            <a:endParaRPr lang="ru-RU" sz="1800" u="sng" dirty="0">
              <a:solidFill>
                <a:schemeClr val="tx2"/>
              </a:solidFill>
              <a:latin typeface="+mj-lt"/>
              <a:ea typeface="MS PGothic" panose="020B0600070205080204" charset="-128"/>
              <a:cs typeface="+mj-lt"/>
            </a:endParaRPr>
          </a:p>
          <a:p>
            <a:pPr algn="r" eaLnBrk="1" hangingPunct="1"/>
            <a:r>
              <a:rPr kumimoji="1" lang="ru-RU" sz="1800" b="1" dirty="0" smtClean="0">
                <a:solidFill>
                  <a:schemeClr val="tx2"/>
                </a:solidFill>
                <a:latin typeface="+mj-lt"/>
                <a:cs typeface="+mj-lt"/>
              </a:rPr>
              <a:t>Ройтман Сергей Игоревич</a:t>
            </a:r>
            <a:endParaRPr kumimoji="1" lang="ru-RU" sz="1800" b="1" dirty="0">
              <a:solidFill>
                <a:schemeClr val="tx2"/>
              </a:solidFill>
              <a:latin typeface="+mj-lt"/>
              <a:cs typeface="+mj-lt"/>
            </a:endParaRPr>
          </a:p>
          <a:p>
            <a:pPr algn="r" eaLnBrk="1" hangingPunct="1"/>
            <a:r>
              <a:rPr kumimoji="1" lang="ru-RU" sz="1800" u="sng" dirty="0">
                <a:solidFill>
                  <a:schemeClr val="tx2"/>
                </a:solidFill>
                <a:latin typeface="+mj-lt"/>
                <a:ea typeface="MS PGothic" panose="020B0600070205080204" charset="-128"/>
                <a:cs typeface="+mj-lt"/>
              </a:rPr>
              <a:t>Научный руководитель:</a:t>
            </a:r>
            <a:r>
              <a:rPr kumimoji="1" lang="ru-RU" sz="1800" u="sng" dirty="0">
                <a:solidFill>
                  <a:srgbClr val="000066"/>
                </a:solidFill>
                <a:latin typeface="+mj-lt"/>
                <a:ea typeface="MS PGothic" panose="020B0600070205080204" charset="-128"/>
                <a:cs typeface="+mj-lt"/>
              </a:rPr>
              <a:t> </a:t>
            </a:r>
          </a:p>
          <a:p>
            <a:pPr algn="r" eaLnBrk="1" hangingPunct="1"/>
            <a:r>
              <a:rPr kumimoji="1" lang="ru-RU" sz="1800" dirty="0">
                <a:solidFill>
                  <a:schemeClr val="tx2"/>
                </a:solidFill>
                <a:latin typeface="+mj-lt"/>
                <a:cs typeface="+mj-lt"/>
              </a:rPr>
              <a:t>Доцент департамента программной инженерии факультета компьютерных наук</a:t>
            </a:r>
            <a:r>
              <a:rPr kumimoji="1" lang="ru-RU" sz="1800" dirty="0" smtClean="0">
                <a:solidFill>
                  <a:schemeClr val="tx2"/>
                </a:solidFill>
                <a:latin typeface="+mj-lt"/>
                <a:cs typeface="+mj-lt"/>
              </a:rPr>
              <a:t/>
            </a:r>
            <a:br>
              <a:rPr kumimoji="1" lang="ru-RU" sz="1800" dirty="0" smtClean="0">
                <a:solidFill>
                  <a:schemeClr val="tx2"/>
                </a:solidFill>
                <a:latin typeface="+mj-lt"/>
                <a:cs typeface="+mj-lt"/>
              </a:rPr>
            </a:br>
            <a:r>
              <a:rPr kumimoji="1" lang="ru-RU" sz="1800" b="1" dirty="0" smtClean="0">
                <a:solidFill>
                  <a:schemeClr val="tx2"/>
                </a:solidFill>
                <a:latin typeface="+mj-lt"/>
                <a:cs typeface="+mj-lt"/>
              </a:rPr>
              <a:t>Александр Давидович </a:t>
            </a:r>
            <a:r>
              <a:rPr kumimoji="1" lang="ru-RU" sz="1800" b="1" dirty="0">
                <a:solidFill>
                  <a:schemeClr val="tx2"/>
                </a:solidFill>
                <a:latin typeface="+mj-lt"/>
                <a:cs typeface="+mj-lt"/>
              </a:rPr>
              <a:t>Брейман</a:t>
            </a:r>
            <a:endParaRPr kumimoji="1" lang="ru-RU" sz="1800" b="1" dirty="0">
              <a:solidFill>
                <a:schemeClr val="tx2"/>
              </a:solidFill>
              <a:latin typeface="+mj-lt"/>
              <a:ea typeface="MS PGothic" panose="020B0600070205080204" charset="-128"/>
              <a:cs typeface="+mj-lt"/>
            </a:endParaRPr>
          </a:p>
        </p:txBody>
      </p:sp>
      <p:sp>
        <p:nvSpPr>
          <p:cNvPr id="13316" name="Subtitle 2"/>
          <p:cNvSpPr txBox="1"/>
          <p:nvPr/>
        </p:nvSpPr>
        <p:spPr bwMode="auto">
          <a:xfrm>
            <a:off x="1371600" y="6467475"/>
            <a:ext cx="6400800" cy="349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  <a:latin typeface="+mj-lt"/>
                <a:cs typeface="+mj-lt"/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  <a:latin typeface="+mj-lt"/>
                <a:cs typeface="+mj-lt"/>
              </a:rPr>
              <a:t>2020</a:t>
            </a:r>
            <a:endParaRPr lang="ru-RU" sz="800" dirty="0">
              <a:solidFill>
                <a:schemeClr val="bg1"/>
              </a:solidFill>
              <a:latin typeface="+mj-lt"/>
              <a:cs typeface="+mj-lt"/>
            </a:endParaRPr>
          </a:p>
          <a:p>
            <a:pPr algn="ctr">
              <a:spcBef>
                <a:spcPct val="20000"/>
              </a:spcBef>
            </a:pPr>
            <a:r>
              <a:rPr lang="en-US" sz="800" dirty="0">
                <a:solidFill>
                  <a:schemeClr val="bg1"/>
                </a:solidFill>
                <a:latin typeface="+mj-lt"/>
                <a:cs typeface="+mj-lt"/>
              </a:rPr>
              <a:t>www.hse.ru</a:t>
            </a:r>
            <a:r>
              <a:rPr lang="ru-RU" sz="800" dirty="0">
                <a:solidFill>
                  <a:schemeClr val="bg1"/>
                </a:solidFill>
                <a:latin typeface="+mj-lt"/>
                <a:cs typeface="+mj-lt"/>
              </a:rPr>
              <a:t> </a:t>
            </a:r>
            <a:endParaRPr kumimoji="1" lang="ru-RU" sz="800" dirty="0">
              <a:solidFill>
                <a:schemeClr val="bg1"/>
              </a:solidFill>
              <a:latin typeface="+mj-lt"/>
              <a:cs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458200" y="6373776"/>
            <a:ext cx="468000" cy="367200"/>
          </a:xfrm>
        </p:spPr>
        <p:txBody>
          <a:bodyPr/>
          <a:lstStyle/>
          <a:p>
            <a:pPr>
              <a:defRPr/>
            </a:pPr>
            <a:r>
              <a:rPr lang="en-US" sz="1800" dirty="0" smtClean="0">
                <a:solidFill>
                  <a:schemeClr val="tx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Технологии и инструменты реализации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10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xmlns="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Рисунок 7" descr="Рисунок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7840" y="1826001"/>
            <a:ext cx="1345441" cy="1345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logo-java.jpg" descr="logo-java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07725" y="1612966"/>
            <a:ext cx="952842" cy="1631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main-qimg-357f02231aed5b6a7c815c576b09b29f.jpeg" descr="main-qimg-357f02231aed5b6a7c815c576b09b29f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47279" y="1443076"/>
            <a:ext cx="2362949" cy="1770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glide_logo.png" descr="glide_log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880156" y="4373644"/>
            <a:ext cx="2543002" cy="762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068" y="1798785"/>
            <a:ext cx="1439333" cy="143933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180100" y="1304326"/>
            <a:ext cx="1029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smtClean="0">
                <a:solidFill>
                  <a:srgbClr val="003F82"/>
                </a:solidFill>
                <a:cs typeface="Arial" panose="020B0604020202020204" pitchFamily="34" charset="0"/>
              </a:rPr>
              <a:t>Сервер</a:t>
            </a:r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4125368" y="1318513"/>
            <a:ext cx="516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003F82"/>
                </a:solidFill>
                <a:cs typeface="Arial" panose="020B0604020202020204" pitchFamily="34" charset="0"/>
              </a:rPr>
              <a:t>БД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5954065" y="1304326"/>
            <a:ext cx="2968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003F82"/>
                </a:solidFill>
                <a:cs typeface="Arial" panose="020B0604020202020204" pitchFamily="34" charset="0"/>
              </a:rPr>
              <a:t>Мобильное приложение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6211" y="1687845"/>
            <a:ext cx="1674802" cy="153076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5418" y="3468709"/>
            <a:ext cx="1996686" cy="99834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39" y="3165695"/>
            <a:ext cx="1649862" cy="16498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07725" y="3331319"/>
            <a:ext cx="901700" cy="90170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9331" y="3034354"/>
            <a:ext cx="2332644" cy="1312112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4068" y="5371620"/>
            <a:ext cx="2497089" cy="721815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18788" y="5588073"/>
            <a:ext cx="1254846" cy="750947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1244" y="5616803"/>
            <a:ext cx="856728" cy="773063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>
            <a:off x="2209741" y="5034915"/>
            <a:ext cx="1093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003F82"/>
                </a:solidFill>
                <a:cs typeface="Arial" panose="020B0604020202020204" pitchFamily="34" charset="0"/>
              </a:rPr>
              <a:t>Хостинг</a:t>
            </a:r>
            <a:endParaRPr lang="ru-RU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5049026" y="5179194"/>
            <a:ext cx="3843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003F82"/>
                </a:solidFill>
                <a:cs typeface="Arial" panose="020B0604020202020204" pitchFamily="34" charset="0"/>
              </a:rPr>
              <a:t>Система управления версиями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85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Демонстрация результатов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11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xmlns="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70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Шаблон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12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xmlns="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26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Шаблон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13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xmlns="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953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Дальнейшие улучшения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14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xmlns="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76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Список использованных источников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15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xmlns="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312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Шаблон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16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xmlns="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0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>
          <a:xfrm>
            <a:off x="0" y="4544244"/>
            <a:ext cx="9143999" cy="908050"/>
          </a:xfrm>
        </p:spPr>
        <p:txBody>
          <a:bodyPr/>
          <a:lstStyle/>
          <a:p>
            <a:r>
              <a:rPr lang="ru-RU" sz="1600" dirty="0" smtClean="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Ройтман Сергей Игоревич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en-US" sz="1600" dirty="0" smtClean="0">
                <a:solidFill>
                  <a:schemeClr val="tx2"/>
                </a:solidFill>
                <a:latin typeface="Arial" panose="020B0604020202020204" pitchFamily="34" charset="0"/>
              </a:rPr>
              <a:t>siroytman@edu.hse.ru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  <a:p>
            <a:endParaRPr lang="en-US" sz="1200" dirty="0">
              <a:solidFill>
                <a:srgbClr val="003F82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ru-RU" sz="1200" dirty="0">
                <a:solidFill>
                  <a:srgbClr val="003F82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Москва - </a:t>
            </a:r>
            <a:r>
              <a:rPr lang="ru-RU" sz="1200" dirty="0" smtClean="0">
                <a:solidFill>
                  <a:srgbClr val="003F82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20</a:t>
            </a:r>
            <a:r>
              <a:rPr lang="en-US" sz="1200" dirty="0" smtClean="0">
                <a:solidFill>
                  <a:srgbClr val="003F82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20</a:t>
            </a:r>
            <a:endParaRPr lang="en-US" altLang="ru-RU" sz="1200" dirty="0">
              <a:solidFill>
                <a:srgbClr val="003F82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417858" y="6452534"/>
            <a:ext cx="645459" cy="365125"/>
          </a:xfrm>
        </p:spPr>
        <p:txBody>
          <a:bodyPr/>
          <a:lstStyle/>
          <a:p>
            <a:pPr>
              <a:defRPr/>
            </a:pPr>
            <a:fld id="{B4B57FFD-70CD-4C5C-8117-5884EA760DEF}" type="slidenum">
              <a:rPr lang="en-US" sz="1800" smtClean="0">
                <a:solidFill>
                  <a:schemeClr val="bg1"/>
                </a:solidFill>
              </a:rPr>
              <a:t>17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Предметная область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49"/>
            <a:ext cx="468000" cy="367200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2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xmlns="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02607" y="1336143"/>
            <a:ext cx="8536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003F82"/>
                </a:solidFill>
                <a:cs typeface="Arial" panose="020B0604020202020204" pitchFamily="34" charset="0"/>
              </a:rPr>
              <a:t>Музыкальные стриминг-сервисы</a:t>
            </a:r>
            <a:r>
              <a:rPr lang="en-US" b="1" dirty="0" smtClean="0">
                <a:solidFill>
                  <a:srgbClr val="003F82"/>
                </a:solidFill>
                <a:cs typeface="Arial" panose="020B0604020202020204" pitchFamily="34" charset="0"/>
              </a:rPr>
              <a:t> </a:t>
            </a:r>
            <a:r>
              <a:rPr lang="mr-IN" b="1" dirty="0" smtClean="0">
                <a:solidFill>
                  <a:srgbClr val="003F82"/>
                </a:solidFill>
                <a:cs typeface="Arial" panose="020B0604020202020204" pitchFamily="34" charset="0"/>
              </a:rPr>
              <a:t>–</a:t>
            </a:r>
            <a:r>
              <a:rPr lang="en-US" b="1" dirty="0" smtClean="0">
                <a:solidFill>
                  <a:srgbClr val="003F82"/>
                </a:solidFill>
                <a:cs typeface="Arial" panose="020B0604020202020204" pitchFamily="34" charset="0"/>
              </a:rPr>
              <a:t> Android </a:t>
            </a:r>
            <a:r>
              <a:rPr lang="ru-RU" b="1" dirty="0" smtClean="0">
                <a:solidFill>
                  <a:srgbClr val="003F82"/>
                </a:solidFill>
                <a:cs typeface="Arial" panose="020B0604020202020204" pitchFamily="34" charset="0"/>
              </a:rPr>
              <a:t>приложения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86" y="1730457"/>
            <a:ext cx="7401427" cy="462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2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IndieWindy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3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xmlns="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832650" y="1435383"/>
            <a:ext cx="9320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003F82"/>
                </a:solidFill>
                <a:cs typeface="Arial" panose="020B0604020202020204" pitchFamily="34" charset="0"/>
              </a:rPr>
              <a:t>Идея: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58944" y="1823336"/>
            <a:ext cx="24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 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38" y="1401231"/>
            <a:ext cx="1709212" cy="170921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650" y="3211256"/>
            <a:ext cx="5946376" cy="310061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832651" y="1793329"/>
            <a:ext cx="68077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Сервис ориентированный на инди-музыкантов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Музыканты выкладывают аудиозаписи в свободный доступ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Пользователи слушают выложенные аудиозаписи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Пользователи могут финансово поддержать понравившегося им исполнителя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6530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Терминология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4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xmlns="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51525"/>
              </p:ext>
            </p:extLst>
          </p:nvPr>
        </p:nvGraphicFramePr>
        <p:xfrm>
          <a:off x="512618" y="1505958"/>
          <a:ext cx="8391352" cy="38956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1771"/>
                <a:gridCol w="1513211"/>
                <a:gridCol w="5246370"/>
              </a:tblGrid>
              <a:tr h="276051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100">
                          <a:effectLst/>
                        </a:rPr>
                        <a:t>Термин (рус.)</a:t>
                      </a:r>
                      <a:endParaRPr lang="ru-RU" sz="11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</a:rPr>
                        <a:t>Термин (англ.)</a:t>
                      </a:r>
                      <a:endParaRPr lang="ru-RU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</a:rPr>
                        <a:t>Определение</a:t>
                      </a:r>
                      <a:endParaRPr lang="ru-RU" sz="11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661" marR="54661" marT="0" marB="0"/>
                </a:tc>
              </a:tr>
              <a:tr h="1984947"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800">
                          <a:effectLst/>
                        </a:rPr>
                        <a:t>Инди-музыка</a:t>
                      </a:r>
                      <a:endParaRPr lang="ru-RU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Indie Music</a:t>
                      </a:r>
                      <a:endParaRPr lang="ru-RU" sz="1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800" dirty="0" smtClean="0">
                          <a:effectLst/>
                        </a:rPr>
                        <a:t>В переводе – «Независимая музыка». Включает в себя музыкальные жанры, субкультуры, для которых характерны независимость от коммерческой поп-музыки и </a:t>
                      </a:r>
                      <a:r>
                        <a:rPr lang="ru-RU" sz="1800" dirty="0" err="1" smtClean="0">
                          <a:effectLst/>
                        </a:rPr>
                        <a:t>мейнстрима</a:t>
                      </a:r>
                      <a:r>
                        <a:rPr lang="ru-RU" sz="1800" dirty="0" smtClean="0">
                          <a:effectLst/>
                        </a:rPr>
                        <a:t>, особая DIY идеология (</a:t>
                      </a:r>
                      <a:r>
                        <a:rPr lang="ru-RU" sz="1800" dirty="0" err="1" smtClean="0">
                          <a:effectLst/>
                        </a:rPr>
                        <a:t>Do</a:t>
                      </a:r>
                      <a:r>
                        <a:rPr lang="ru-RU" sz="1800" dirty="0" smtClean="0">
                          <a:effectLst/>
                        </a:rPr>
                        <a:t> </a:t>
                      </a:r>
                      <a:r>
                        <a:rPr lang="ru-RU" sz="1800" dirty="0" err="1" smtClean="0">
                          <a:effectLst/>
                        </a:rPr>
                        <a:t>It</a:t>
                      </a:r>
                      <a:r>
                        <a:rPr lang="ru-RU" sz="1800" dirty="0" smtClean="0">
                          <a:effectLst/>
                        </a:rPr>
                        <a:t> </a:t>
                      </a:r>
                      <a:r>
                        <a:rPr lang="ru-RU" sz="1800" dirty="0" err="1" smtClean="0">
                          <a:effectLst/>
                        </a:rPr>
                        <a:t>Yourself</a:t>
                      </a:r>
                      <a:r>
                        <a:rPr lang="ru-RU" sz="1800" dirty="0" smtClean="0">
                          <a:effectLst/>
                        </a:rPr>
                        <a:t> — делай это сам).</a:t>
                      </a:r>
                    </a:p>
                  </a:txBody>
                  <a:tcPr marL="54000" marR="54661" marT="0" marB="0"/>
                </a:tc>
              </a:tr>
              <a:tr h="1634678"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8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Краудфандинг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-6921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US" sz="18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Crowdfunding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4661" marR="54661" marT="0" marB="0"/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Коллективное сотрудничество людей, которые добровольно объединяют свои деньги или другие ресурсы вместе, чтобы поддержать усилия других людей или организаций (в нашем случае музыкантов)</a:t>
                      </a:r>
                      <a:endParaRPr lang="ru-RU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4661" marR="54661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483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Актуальность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5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xmlns="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77693" y="1316161"/>
            <a:ext cx="87082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003F82"/>
                </a:solidFill>
                <a:cs typeface="Arial" panose="020B0604020202020204" pitchFamily="34" charset="0"/>
              </a:rPr>
              <a:t>Рынок цифровой музыки сейчас стремительно растет в России и в мире.</a:t>
            </a:r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88" y="1717243"/>
            <a:ext cx="6567395" cy="4697845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6822983" y="4972818"/>
            <a:ext cx="23210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Значения 2020-2021 прогнозированы компанией</a:t>
            </a:r>
          </a:p>
          <a:p>
            <a:r>
              <a:rPr lang="en-US" sz="1600" dirty="0" err="1" smtClean="0">
                <a:solidFill>
                  <a:srgbClr val="003F82"/>
                </a:solidFill>
                <a:cs typeface="Arial" panose="020B0604020202020204" pitchFamily="34" charset="0"/>
              </a:rPr>
              <a:t>J'son</a:t>
            </a:r>
            <a:r>
              <a:rPr lang="en-US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003F82"/>
                </a:solidFill>
                <a:cs typeface="Arial" panose="020B0604020202020204" pitchFamily="34" charset="0"/>
              </a:rPr>
              <a:t>&amp; Partners </a:t>
            </a:r>
            <a:r>
              <a:rPr lang="en-US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Consulting</a:t>
            </a: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 в 2019 году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5083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2019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50841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Цель и задачи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6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xmlns="" id="{B8D1A9C5-2810-4AFC-B1F5-9B639CFF2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1519223"/>
            <a:ext cx="6119813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3F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работы</a:t>
            </a:r>
            <a:r>
              <a:rPr lang="ru-RU" sz="2400" dirty="0">
                <a:solidFill>
                  <a:srgbClr val="003F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400" dirty="0">
                <a:solidFill>
                  <a:srgbClr val="003F8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600" dirty="0" smtClean="0">
                <a:solidFill>
                  <a:srgbClr val="003F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Реализовать Андроид приложение, в котором пользовател</a:t>
            </a: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и могли бы искать и прослушивать аудиозаписи, выложенные исполнителями на платформу, а также могли бы поддерживать исполнителей финансово</a:t>
            </a:r>
            <a:endParaRPr lang="ru-RU" sz="1600" dirty="0">
              <a:solidFill>
                <a:srgbClr val="003F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400" dirty="0">
              <a:solidFill>
                <a:srgbClr val="003F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b="1" dirty="0">
                <a:solidFill>
                  <a:srgbClr val="003F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работы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>
                <a:solidFill>
                  <a:srgbClr val="003F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Разработать требования к </a:t>
            </a:r>
            <a:r>
              <a:rPr lang="ru-RU" sz="1600" dirty="0" smtClean="0">
                <a:solidFill>
                  <a:srgbClr val="003F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продукту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Выбрать технологии для реализации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3F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Реализовать серверную часть приложения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Реализовать клиентскую часть </a:t>
            </a:r>
            <a:r>
              <a:rPr lang="ru-RU" sz="1600" dirty="0">
                <a:solidFill>
                  <a:srgbClr val="003F82"/>
                </a:solidFill>
                <a:cs typeface="Arial" panose="020B0604020202020204" pitchFamily="34" charset="0"/>
              </a:rPr>
              <a:t>приложения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003F82"/>
                </a:solidFill>
                <a:cs typeface="Arial" panose="020B0604020202020204" pitchFamily="34" charset="0"/>
              </a:rPr>
              <a:t>Разработать техническую документацию</a:t>
            </a:r>
            <a:endParaRPr lang="ru-RU" sz="1600" dirty="0">
              <a:solidFill>
                <a:srgbClr val="003F82"/>
              </a:solidFill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1600" dirty="0">
              <a:solidFill>
                <a:srgbClr val="003F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3DEA313-1272-4987-B6A1-9E316618E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Ройтман. С. И., БПИ173, курсовая работа, Программа анализа логов событий систем отслеживания ошибок, 2019</a:t>
            </a:r>
            <a:endParaRPr lang="ru-RU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Анализ существующих решений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7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xmlns="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92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Функциональные требования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8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xmlns="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55587" y="1702395"/>
            <a:ext cx="86060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003F82"/>
                </a:solidFill>
                <a:cs typeface="Arial" panose="020B0604020202020204" pitchFamily="34" charset="0"/>
              </a:rPr>
              <a:t>В приложении реализованы следующие функции: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Авторизация и регистрация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Поиск исполнителей, альбомов и аудиозаписей по </a:t>
            </a: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имени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Прослушивание аудиозаписей с соответствующим функционалом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Поиск концертов по названию концерта или по названию исполнителя, участвующего в </a:t>
            </a: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нем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Возможность совершать пожертвования в пользу исполнителя во внутренней валюте </a:t>
            </a: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приложения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rgbClr val="003F82"/>
                </a:solidFill>
                <a:cs typeface="Arial" panose="020B0604020202020204" pitchFamily="34" charset="0"/>
              </a:rPr>
              <a:t>Возможность просматривать ленту записей (постов), созданных исполнителями</a:t>
            </a:r>
          </a:p>
          <a:p>
            <a:pPr marL="342900" indent="-342900">
              <a:buFont typeface="+mj-lt"/>
              <a:buAutoNum type="arabicPeriod"/>
            </a:pPr>
            <a:endParaRPr lang="ru-RU" dirty="0">
              <a:solidFill>
                <a:srgbClr val="003F82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21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Алгоритм работы программы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9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xmlns="" id="{F7E9043C-CF94-4ABF-BC7B-31FE026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73692"/>
            <a:ext cx="91440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Ройтман С. И., </a:t>
            </a:r>
            <a:r>
              <a:rPr lang="ru-R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БПИ-173, курсовая работа, </a:t>
            </a:r>
            <a:r>
              <a:rPr lang="ru-RU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Андроид приложение IndieWindy, </a:t>
            </a:r>
            <a:r>
              <a:rPr lang="ru-RU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endParaRPr lang="ru-RU" sz="10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7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</TotalTime>
  <Words>871</Words>
  <Application>Microsoft Macintosh PowerPoint</Application>
  <PresentationFormat>Экран (4:3)</PresentationFormat>
  <Paragraphs>180</Paragraphs>
  <Slides>17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Mangal</vt:lpstr>
      <vt:lpstr>MS PGothic</vt:lpstr>
      <vt:lpstr>Times New Roman</vt:lpstr>
      <vt:lpstr>Office Theme</vt:lpstr>
      <vt:lpstr>Факультет компьютерных наук Департамент программной инженерии Курсовая работа Андроид приложение IndieWindy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hse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план презентации КР 2017</dc:title>
  <dc:creator>vkremlev</dc:creator>
  <cp:lastModifiedBy>Сергей Ройтман</cp:lastModifiedBy>
  <cp:revision>252</cp:revision>
  <dcterms:created xsi:type="dcterms:W3CDTF">2010-09-30T06:45:00Z</dcterms:created>
  <dcterms:modified xsi:type="dcterms:W3CDTF">2020-04-12T21:06:27Z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1033-10.2.0.5838</vt:lpwstr>
  </property>
</Properties>
</file>